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hape 18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e Data"/>
          <p:cNvSpPr txBox="1"/>
          <p:nvPr>
            <p:ph type="body" sz="quarter" idx="13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e Data</a:t>
            </a:r>
          </a:p>
        </p:txBody>
      </p:sp>
      <p:sp>
        <p:nvSpPr>
          <p:cNvPr id="12" name="Título da Apresentação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13" name="Nível de Corpo Um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Informações do fato"/>
          <p:cNvSpPr txBox="1"/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Informações do fato</a:t>
            </a:r>
          </a:p>
        </p:txBody>
      </p:sp>
      <p:sp>
        <p:nvSpPr>
          <p:cNvPr id="10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/>
          <p:nvPr>
            <p:ph type="body" sz="quarter" idx="13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Atribuição</a:t>
            </a:r>
          </a:p>
        </p:txBody>
      </p:sp>
      <p:sp>
        <p:nvSpPr>
          <p:cNvPr id="116" name="Nível de Corpo Um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“Citação Notável”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m"/>
          <p:cNvSpPr/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m"/>
          <p:cNvSpPr/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m"/>
          <p:cNvSpPr/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m"/>
          <p:cNvSpPr/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m Branco">
    <p:bg>
      <p:bgPr>
        <a:solidFill>
          <a:srgbClr val="0020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Número do Slide"/>
          <p:cNvSpPr txBox="1"/>
          <p:nvPr>
            <p:ph type="sldNum" sz="quarter" idx="2"/>
          </p:nvPr>
        </p:nvSpPr>
        <p:spPr>
          <a:xfrm>
            <a:off x="19619872" y="11303773"/>
            <a:ext cx="458828" cy="438191"/>
          </a:xfrm>
          <a:prstGeom prst="rect">
            <a:avLst/>
          </a:prstGeom>
        </p:spPr>
        <p:txBody>
          <a:bodyPr lIns="68579" tIns="68579" rIns="68579" bIns="68579" anchor="ctr"/>
          <a:lstStyle>
            <a:lvl1pPr algn="r" defTabSz="18288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de Título">
    <p:bg>
      <p:bgPr>
        <a:solidFill>
          <a:srgbClr val="0020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o do Título"/>
          <p:cNvSpPr txBox="1"/>
          <p:nvPr>
            <p:ph type="title"/>
          </p:nvPr>
        </p:nvSpPr>
        <p:spPr>
          <a:xfrm>
            <a:off x="5334000" y="3398044"/>
            <a:ext cx="13716000" cy="3581401"/>
          </a:xfrm>
          <a:prstGeom prst="rect">
            <a:avLst/>
          </a:prstGeom>
        </p:spPr>
        <p:txBody>
          <a:bodyPr lIns="68579" tIns="68579" rIns="68579" bIns="68579" anchor="b"/>
          <a:lstStyle>
            <a:lvl1pPr algn="ctr" defTabSz="1828800">
              <a:lnSpc>
                <a:spcPct val="90000"/>
              </a:lnSpc>
              <a:defRPr b="0" spc="0" sz="120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Texto do Título</a:t>
            </a:r>
          </a:p>
        </p:txBody>
      </p:sp>
      <p:sp>
        <p:nvSpPr>
          <p:cNvPr id="157" name="Nível de Corpo Um…"/>
          <p:cNvSpPr txBox="1"/>
          <p:nvPr>
            <p:ph type="body" sz="quarter" idx="1"/>
          </p:nvPr>
        </p:nvSpPr>
        <p:spPr>
          <a:xfrm>
            <a:off x="5334000" y="7117557"/>
            <a:ext cx="13716000" cy="2483643"/>
          </a:xfrm>
          <a:prstGeom prst="rect">
            <a:avLst/>
          </a:prstGeom>
        </p:spPr>
        <p:txBody>
          <a:bodyPr lIns="68579" tIns="68579" rIns="68579" bIns="68579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2000"/>
              </a:spcBef>
              <a:buSz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2000"/>
              </a:spcBef>
              <a:buSz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2000"/>
              </a:spcBef>
              <a:buSz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2000"/>
              </a:spcBef>
              <a:buSzTx/>
              <a:buNone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58" name="Número do Slide"/>
          <p:cNvSpPr txBox="1"/>
          <p:nvPr>
            <p:ph type="sldNum" sz="quarter" idx="2"/>
          </p:nvPr>
        </p:nvSpPr>
        <p:spPr>
          <a:xfrm>
            <a:off x="19619872" y="11303773"/>
            <a:ext cx="458828" cy="438191"/>
          </a:xfrm>
          <a:prstGeom prst="rect">
            <a:avLst/>
          </a:prstGeom>
        </p:spPr>
        <p:txBody>
          <a:bodyPr lIns="68579" tIns="68579" rIns="68579" bIns="68579" anchor="ctr"/>
          <a:lstStyle>
            <a:lvl1pPr algn="r" defTabSz="182880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lide de título">
    <p:bg>
      <p:bgPr>
        <a:solidFill>
          <a:srgbClr val="33CC33">
            <a:alpha val="76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o do Título"/>
          <p:cNvSpPr txBox="1"/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ctr" defTabSz="1828800">
              <a:lnSpc>
                <a:spcPct val="100000"/>
              </a:lnSpc>
              <a:defRPr b="0" spc="0"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Texto do Título</a:t>
            </a:r>
          </a:p>
        </p:txBody>
      </p:sp>
      <p:sp>
        <p:nvSpPr>
          <p:cNvPr id="166" name="Nível de Corpo Um…"/>
          <p:cNvSpPr txBox="1"/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algn="ctr" defTabSz="1828800">
              <a:lnSpc>
                <a:spcPct val="100000"/>
              </a:lnSpc>
              <a:spcBef>
                <a:spcPts val="14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800">
              <a:lnSpc>
                <a:spcPct val="100000"/>
              </a:lnSpc>
              <a:spcBef>
                <a:spcPts val="14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800">
              <a:lnSpc>
                <a:spcPct val="100000"/>
              </a:lnSpc>
              <a:spcBef>
                <a:spcPts val="14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800">
              <a:lnSpc>
                <a:spcPct val="100000"/>
              </a:lnSpc>
              <a:spcBef>
                <a:spcPts val="14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800">
              <a:lnSpc>
                <a:spcPct val="100000"/>
              </a:lnSpc>
              <a:spcBef>
                <a:spcPts val="1400"/>
              </a:spcBef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67" name="Número do Slide"/>
          <p:cNvSpPr txBox="1"/>
          <p:nvPr>
            <p:ph type="sldNum" sz="quarter" idx="2"/>
          </p:nvPr>
        </p:nvSpPr>
        <p:spPr>
          <a:xfrm>
            <a:off x="19917062" y="12835875"/>
            <a:ext cx="504540" cy="483903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conteúdo">
    <p:bg>
      <p:bgPr>
        <a:solidFill>
          <a:srgbClr val="33CC33">
            <a:alpha val="76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o do Título"/>
          <p:cNvSpPr txBox="1"/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ctr" defTabSz="1828800">
              <a:lnSpc>
                <a:spcPct val="100000"/>
              </a:lnSpc>
              <a:defRPr b="0" spc="0" sz="8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Texto do Título</a:t>
            </a:r>
          </a:p>
        </p:txBody>
      </p:sp>
      <p:sp>
        <p:nvSpPr>
          <p:cNvPr id="175" name="Nível de Corpo Um…"/>
          <p:cNvSpPr txBox="1"/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6" tIns="91436" rIns="91436" bIns="91436"/>
          <a:lstStyle>
            <a:lvl1pPr marL="685800" indent="-685800" defTabSz="1828800">
              <a:lnSpc>
                <a:spcPct val="100000"/>
              </a:lnSpc>
              <a:spcBef>
                <a:spcPts val="14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lnSpc>
                <a:spcPct val="100000"/>
              </a:lnSpc>
              <a:spcBef>
                <a:spcPts val="14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2pPr>
            <a:lvl3pPr marL="1524000" defTabSz="1828800">
              <a:lnSpc>
                <a:spcPct val="100000"/>
              </a:lnSpc>
              <a:spcBef>
                <a:spcPts val="1400"/>
              </a:spcBef>
              <a:buSzPct val="100000"/>
              <a:buFont typeface="Arial"/>
              <a:defRPr sz="6400"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lnSpc>
                <a:spcPct val="100000"/>
              </a:lnSpc>
              <a:spcBef>
                <a:spcPts val="1400"/>
              </a:spcBef>
              <a:buSzPct val="100000"/>
              <a:buFont typeface="Arial"/>
              <a:buChar char="–"/>
              <a:defRPr sz="6400"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lnSpc>
                <a:spcPct val="100000"/>
              </a:lnSpc>
              <a:spcBef>
                <a:spcPts val="1400"/>
              </a:spcBef>
              <a:buSzPct val="100000"/>
              <a:buFont typeface="Arial"/>
              <a:buChar char="»"/>
              <a:defRPr sz="6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76" name="Número do Slide"/>
          <p:cNvSpPr txBox="1"/>
          <p:nvPr>
            <p:ph type="sldNum" sz="quarter" idx="2"/>
          </p:nvPr>
        </p:nvSpPr>
        <p:spPr>
          <a:xfrm>
            <a:off x="19917062" y="12835875"/>
            <a:ext cx="504540" cy="483903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a Apresentação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da Apresentação</a:t>
            </a:r>
          </a:p>
        </p:txBody>
      </p:sp>
      <p:sp>
        <p:nvSpPr>
          <p:cNvPr id="23" name="Autor e Data"/>
          <p:cNvSpPr txBox="1"/>
          <p:nvPr>
            <p:ph type="body" sz="quarter" idx="14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e Data</a:t>
            </a:r>
          </a:p>
        </p:txBody>
      </p:sp>
      <p:sp>
        <p:nvSpPr>
          <p:cNvPr id="24" name="Nível de Corpo Um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da Apresentação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o Slid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do Slide</a:t>
            </a:r>
          </a:p>
        </p:txBody>
      </p:sp>
      <p:sp>
        <p:nvSpPr>
          <p:cNvPr id="34" name="Nível de Corpo Um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43" name="Subtítulo do Slid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44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/>
          <p:nvPr>
            <p:ph type="body" sz="quarter" idx="13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61" name="Nível de Corpo Um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ítulo do Slid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64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ção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de Seção</a:t>
            </a:r>
          </a:p>
        </p:txBody>
      </p:sp>
      <p:sp>
        <p:nvSpPr>
          <p:cNvPr id="72" name="Número do Slide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 do Slide</a:t>
            </a:r>
          </a:p>
        </p:txBody>
      </p:sp>
      <p:sp>
        <p:nvSpPr>
          <p:cNvPr id="80" name="Subtítulo do Slide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do Slide</a:t>
            </a:r>
          </a:p>
        </p:txBody>
      </p:sp>
      <p:sp>
        <p:nvSpPr>
          <p:cNvPr id="8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da Agenda</a:t>
            </a:r>
          </a:p>
        </p:txBody>
      </p:sp>
      <p:sp>
        <p:nvSpPr>
          <p:cNvPr id="89" name="Subtítulo de Agenda"/>
          <p:cNvSpPr txBox="1"/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90" name="Nível de Corpo Um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Tópicos da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do Slide</a:t>
            </a:r>
          </a:p>
        </p:txBody>
      </p:sp>
      <p:sp>
        <p:nvSpPr>
          <p:cNvPr id="3" name="Nível de Corpo Um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com marcadores do slide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.png"/><Relationship Id="rId3" Type="http://schemas.openxmlformats.org/officeDocument/2006/relationships/hyperlink" Target="mailto:monitoria@palasathena.org.br" TargetMode="External"/><Relationship Id="rId4" Type="http://schemas.openxmlformats.org/officeDocument/2006/relationships/hyperlink" Target="mailto:contatocef@palasathena.org.br" TargetMode="External"/><Relationship Id="rId5" Type="http://schemas.openxmlformats.org/officeDocument/2006/relationships/hyperlink" Target="mailto:nmartinelli@prefeitura.sp.gov.br" TargetMode="External"/><Relationship Id="rId6" Type="http://schemas.openxmlformats.org/officeDocument/2006/relationships/hyperlink" Target="http://www.palasathena.org.br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Relationship Id="rId3" Type="http://schemas.openxmlformats.org/officeDocument/2006/relationships/audio" Target="../media/media2.m4a"/><Relationship Id="rId4" Type="http://schemas.microsoft.com/office/2007/relationships/media" Target="../media/media2.m4a"/><Relationship Id="rId5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ítulo 1"/>
          <p:cNvSpPr txBox="1"/>
          <p:nvPr>
            <p:ph type="title"/>
          </p:nvPr>
        </p:nvSpPr>
        <p:spPr>
          <a:xfrm>
            <a:off x="3983086" y="3689648"/>
            <a:ext cx="16459202" cy="2286005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Práticas de integração mente-corpo</a:t>
            </a:r>
          </a:p>
          <a:p>
            <a:pPr>
              <a:defRPr sz="4600">
                <a:solidFill>
                  <a:srgbClr val="FFFFFF"/>
                </a:solidFill>
              </a:defRPr>
            </a:pPr>
            <a:r>
              <a:t>Associação Palas Athena - Secretaria Municipal de Saúde - CRS-Oeste</a:t>
            </a:r>
          </a:p>
        </p:txBody>
      </p:sp>
      <p:sp>
        <p:nvSpPr>
          <p:cNvPr id="186" name="Espaço Reservado para Conteúdo 2"/>
          <p:cNvSpPr txBox="1"/>
          <p:nvPr>
            <p:ph type="body" sz="quarter" idx="1"/>
          </p:nvPr>
        </p:nvSpPr>
        <p:spPr>
          <a:xfrm>
            <a:off x="3983086" y="7871420"/>
            <a:ext cx="16459202" cy="3873753"/>
          </a:xfrm>
          <a:prstGeom prst="rect">
            <a:avLst/>
          </a:prstGeom>
        </p:spPr>
        <p:txBody>
          <a:bodyPr/>
          <a:lstStyle/>
          <a:p>
            <a:pPr marL="610356" indent="-610356" algn="ctr" defTabSz="1627632">
              <a:spcBef>
                <a:spcPts val="1200"/>
              </a:spcBef>
              <a:buSzTx/>
              <a:buNone/>
              <a:defRPr sz="6600">
                <a:solidFill>
                  <a:srgbClr val="FFFFFF"/>
                </a:solidFill>
              </a:defRPr>
            </a:pPr>
            <a:r>
              <a:t>Segundas e Quartas</a:t>
            </a:r>
          </a:p>
          <a:p>
            <a:pPr marL="610356" indent="-610356" algn="ctr" defTabSz="1627632">
              <a:spcBef>
                <a:spcPts val="1200"/>
              </a:spcBef>
              <a:buSzTx/>
              <a:buNone/>
              <a:defRPr sz="6600">
                <a:solidFill>
                  <a:srgbClr val="FFFFFF"/>
                </a:solidFill>
              </a:defRPr>
            </a:pPr>
            <a:r>
              <a:t>9h00 às 9h30</a:t>
            </a:r>
            <a:br/>
            <a:r>
              <a:rPr sz="4200"/>
              <a:t>Coordenação Rejane Moura</a:t>
            </a:r>
            <a:endParaRPr sz="4200"/>
          </a:p>
          <a:p>
            <a:pPr marL="610356" indent="-610356" algn="ctr" defTabSz="1627632">
              <a:spcBef>
                <a:spcPts val="1200"/>
              </a:spcBef>
              <a:buSzTx/>
              <a:buNone/>
              <a:defRPr sz="4200">
                <a:solidFill>
                  <a:srgbClr val="FFFFFF"/>
                </a:solidFill>
              </a:defRPr>
            </a:pPr>
            <a:r>
              <a:t>Apoio Sandra Godoy e Ana Sofia Schmidt</a:t>
            </a:r>
          </a:p>
        </p:txBody>
      </p:sp>
      <p:pic>
        <p:nvPicPr>
          <p:cNvPr id="187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3730632" cy="3368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16000" y="418094"/>
            <a:ext cx="17820000" cy="11583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6964" y="1734741"/>
            <a:ext cx="10246518" cy="10246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3"/>
          <p:cNvSpPr txBox="1"/>
          <p:nvPr/>
        </p:nvSpPr>
        <p:spPr>
          <a:xfrm>
            <a:off x="3294380" y="1864519"/>
            <a:ext cx="9180001" cy="257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79" tIns="68579" rIns="68579" bIns="68579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5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ARQUEOLOGIA DA EVOLUÇÃO 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  <a:defRPr sz="5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1828800">
              <a:lnSpc>
                <a:spcPct val="100000"/>
              </a:lnSpc>
              <a:spcBef>
                <a:spcPts val="0"/>
              </a:spcBef>
              <a:defRPr sz="5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CÉREBRO TRIUNO</a:t>
            </a:r>
          </a:p>
        </p:txBody>
      </p:sp>
      <p:pic>
        <p:nvPicPr>
          <p:cNvPr id="224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65601" y="1714500"/>
            <a:ext cx="7498033" cy="102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m 4" descr="Imagem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0" y="6417426"/>
            <a:ext cx="9180001" cy="5171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ítulo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MEMBRANA</a:t>
            </a:r>
          </a:p>
        </p:txBody>
      </p:sp>
      <p:sp>
        <p:nvSpPr>
          <p:cNvPr id="228" name="Subtítulo 3"/>
          <p:cNvSpPr txBox="1"/>
          <p:nvPr>
            <p:ph type="body" sz="quarter" idx="1"/>
          </p:nvPr>
        </p:nvSpPr>
        <p:spPr>
          <a:xfrm>
            <a:off x="5334000" y="7117557"/>
            <a:ext cx="13716000" cy="2483642"/>
          </a:xfrm>
          <a:prstGeom prst="rect">
            <a:avLst/>
          </a:prstGeom>
        </p:spPr>
        <p:txBody>
          <a:bodyPr/>
          <a:lstStyle>
            <a:lvl1pPr defTabSz="1737360">
              <a:spcBef>
                <a:spcPts val="1900"/>
              </a:spcBef>
              <a:defRPr sz="8360">
                <a:solidFill>
                  <a:srgbClr val="FFC00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HISTÓRIA DO COMEÇO DA VIDA NA TERRA</a:t>
            </a:r>
          </a:p>
        </p:txBody>
      </p:sp>
      <p:pic>
        <p:nvPicPr>
          <p:cNvPr id="229" name="Imagem 3" descr="Imagem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2" y="0"/>
            <a:ext cx="2969656" cy="2681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lique duas vezes para edita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Clique duas vezes para editar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MEMBRANA_ FINAL .mp4" descr="MEMBRANA_ FINAL 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48000" y="1706450"/>
            <a:ext cx="18288000" cy="10303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0999" fill="hold"/>
                                        <p:tgtEl>
                                          <p:spTgt spid="2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ítulo 1"/>
          <p:cNvSpPr txBox="1"/>
          <p:nvPr>
            <p:ph type="title"/>
          </p:nvPr>
        </p:nvSpPr>
        <p:spPr>
          <a:xfrm>
            <a:off x="4775200" y="541338"/>
            <a:ext cx="16459200" cy="2286002"/>
          </a:xfrm>
          <a:prstGeom prst="rect">
            <a:avLst/>
          </a:prstGeom>
        </p:spPr>
        <p:txBody>
          <a:bodyPr/>
          <a:lstStyle>
            <a:lvl1pPr>
              <a:defRPr sz="6400">
                <a:solidFill>
                  <a:srgbClr val="FFFFFF"/>
                </a:solidFill>
              </a:defRPr>
            </a:lvl1pPr>
          </a:lstStyle>
          <a:p>
            <a:pPr/>
            <a:r>
              <a:t>Práticas de integração mente-corpo</a:t>
            </a:r>
          </a:p>
        </p:txBody>
      </p:sp>
      <p:sp>
        <p:nvSpPr>
          <p:cNvPr id="236" name="Espaço Reservado para Conteúdo 2"/>
          <p:cNvSpPr txBox="1"/>
          <p:nvPr>
            <p:ph type="body" sz="half" idx="1"/>
          </p:nvPr>
        </p:nvSpPr>
        <p:spPr>
          <a:xfrm>
            <a:off x="3962400" y="3502616"/>
            <a:ext cx="16459200" cy="6292216"/>
          </a:xfrm>
          <a:prstGeom prst="rect">
            <a:avLst/>
          </a:prstGeom>
        </p:spPr>
        <p:txBody>
          <a:bodyPr/>
          <a:lstStyle/>
          <a:p>
            <a:pPr algn="ctr">
              <a:buSzTx/>
              <a:buNone/>
              <a:defRPr sz="7600">
                <a:solidFill>
                  <a:srgbClr val="FFFFFF"/>
                </a:solidFill>
              </a:defRPr>
            </a:pPr>
            <a:r>
              <a:t>Obrigada!</a:t>
            </a:r>
          </a:p>
          <a:p>
            <a:pPr algn="ctr">
              <a:buSzTx/>
              <a:buNone/>
              <a:defRPr sz="7600">
                <a:solidFill>
                  <a:srgbClr val="FFFFFF"/>
                </a:solidFill>
              </a:defRPr>
            </a:pPr>
            <a:r>
              <a:t>Foi um prazer estar com  vocês!</a:t>
            </a:r>
          </a:p>
        </p:txBody>
      </p:sp>
      <p:pic>
        <p:nvPicPr>
          <p:cNvPr id="237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3730632" cy="3368682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Contatos…"/>
          <p:cNvSpPr txBox="1"/>
          <p:nvPr/>
        </p:nvSpPr>
        <p:spPr>
          <a:xfrm>
            <a:off x="4132508" y="7312314"/>
            <a:ext cx="17353360" cy="5845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6" tIns="91436" rIns="91436" bIns="91436">
            <a:spAutoFit/>
          </a:bodyPr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Contatos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Professores:</a:t>
            </a:r>
            <a:r>
              <a:rPr>
                <a:solidFill>
                  <a:srgbClr val="000000"/>
                </a:solidFill>
              </a:rPr>
              <a:t>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monitoria@palasathena.org.br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Secretaria: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contatocef@palasathena.org.br</a:t>
            </a:r>
            <a:r>
              <a:rPr>
                <a:solidFill>
                  <a:srgbClr val="000000"/>
                </a:solidFill>
              </a:rPr>
              <a:t> 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SMS-CRS-Oeste: DraNídia Martinelli</a:t>
            </a:r>
            <a:r>
              <a:rPr>
                <a:solidFill>
                  <a:srgbClr val="000000"/>
                </a:solidFill>
              </a:rPr>
              <a:t>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nmartinelli@prefeitura.sp.gov.br</a:t>
            </a:r>
          </a:p>
          <a:p>
            <a:pPr defTabSz="1828800">
              <a:lnSpc>
                <a:spcPct val="100000"/>
              </a:lnSpc>
              <a:spcBef>
                <a:spcPts val="0"/>
              </a:spcBef>
              <a:defRPr sz="4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1828800">
              <a:lnSpc>
                <a:spcPct val="100000"/>
              </a:lnSpc>
              <a:spcBef>
                <a:spcPts val="0"/>
              </a:spcBef>
              <a:defRPr sz="4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6" invalidUrl="" action="" tgtFrame="" tooltip="" history="1" highlightClick="0" endSnd="0"/>
              </a:rPr>
              <a:t>www.palasathena.org.br</a:t>
            </a:r>
            <a:endParaRPr>
              <a:solidFill>
                <a:srgbClr val="FFFFFF"/>
              </a:solidFill>
            </a:endParaRPr>
          </a:p>
          <a:p>
            <a:pPr defTabSz="1828800"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ítulo 1"/>
          <p:cNvSpPr txBox="1"/>
          <p:nvPr>
            <p:ph type="title"/>
          </p:nvPr>
        </p:nvSpPr>
        <p:spPr>
          <a:xfrm>
            <a:off x="3983086" y="3689648"/>
            <a:ext cx="16459202" cy="2286005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Práticas de integração mente-corpo</a:t>
            </a:r>
          </a:p>
          <a:p>
            <a:pPr>
              <a:defRPr sz="4600">
                <a:solidFill>
                  <a:srgbClr val="FFFFFF"/>
                </a:solidFill>
              </a:defRPr>
            </a:pPr>
            <a:r>
              <a:t>Associação Palas Athena - Secretaria Municipal de Saúde - CRS-Oeste</a:t>
            </a:r>
          </a:p>
        </p:txBody>
      </p:sp>
      <p:pic>
        <p:nvPicPr>
          <p:cNvPr id="190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3730632" cy="3368682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Espaço Reservado para Conteúdo 2"/>
          <p:cNvSpPr txBox="1"/>
          <p:nvPr>
            <p:ph type="body" sz="half" idx="1"/>
          </p:nvPr>
        </p:nvSpPr>
        <p:spPr>
          <a:xfrm>
            <a:off x="3983086" y="6972248"/>
            <a:ext cx="16459202" cy="4087120"/>
          </a:xfrm>
          <a:prstGeom prst="rect">
            <a:avLst/>
          </a:prstGeom>
        </p:spPr>
        <p:txBody>
          <a:bodyPr/>
          <a:lstStyle/>
          <a:p>
            <a:pPr marL="555498" indent="-555498" algn="ctr" defTabSz="1481324">
              <a:spcBef>
                <a:spcPts val="1200"/>
              </a:spcBef>
              <a:buSzTx/>
              <a:buNone/>
              <a:defRPr sz="7000">
                <a:solidFill>
                  <a:srgbClr val="FFFFFF"/>
                </a:solidFill>
              </a:defRPr>
            </a:pPr>
            <a:r>
              <a:t>6º encontro - Cuidando da membrana</a:t>
            </a:r>
          </a:p>
          <a:p>
            <a:pPr marL="555498" indent="-555498" algn="ctr" defTabSz="1481324">
              <a:spcBef>
                <a:spcPts val="1200"/>
              </a:spcBef>
              <a:buSzTx/>
              <a:buNone/>
              <a:defRPr sz="7000">
                <a:solidFill>
                  <a:srgbClr val="FFFFFF"/>
                </a:solidFill>
              </a:defRPr>
            </a:pPr>
            <a:r>
              <a:t>04/5/2020</a:t>
            </a:r>
          </a:p>
          <a:p>
            <a:pPr marL="555498" indent="-555498" algn="ctr" defTabSz="1481324">
              <a:spcBef>
                <a:spcPts val="1200"/>
              </a:spcBef>
              <a:buSzTx/>
              <a:buNone/>
              <a:defRPr sz="7000">
                <a:solidFill>
                  <a:srgbClr val="FFFFFF"/>
                </a:solidFill>
              </a:defRPr>
            </a:pPr>
            <a:r>
              <a:t>Professora  Sandra Taiar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ubtítulo 2"/>
          <p:cNvSpPr txBox="1"/>
          <p:nvPr>
            <p:ph type="body" idx="1"/>
          </p:nvPr>
        </p:nvSpPr>
        <p:spPr>
          <a:xfrm>
            <a:off x="4415134" y="3600050"/>
            <a:ext cx="15553730" cy="14205496"/>
          </a:xfrm>
          <a:prstGeom prst="rect">
            <a:avLst/>
          </a:prstGeom>
        </p:spPr>
        <p:txBody>
          <a:bodyPr/>
          <a:lstStyle/>
          <a:p>
            <a:pPr algn="l" defTabSz="1756192">
              <a:spcBef>
                <a:spcPts val="1100"/>
              </a:spcBef>
              <a:defRPr sz="5346">
                <a:solidFill>
                  <a:srgbClr val="000000"/>
                </a:solidFill>
              </a:defRPr>
            </a:pPr>
            <a:r>
              <a:t>O astrofísico Michel Cassé, respondendo à pergunta de um enólogo sobre o que via em uma taça de vinho: </a:t>
            </a:r>
          </a:p>
          <a:p>
            <a:pPr algn="l" defTabSz="1756192">
              <a:spcBef>
                <a:spcPts val="1100"/>
              </a:spcBef>
              <a:defRPr sz="5346">
                <a:solidFill>
                  <a:srgbClr val="000000"/>
                </a:solidFill>
              </a:defRPr>
            </a:pPr>
            <a:r>
              <a:t>“Vejo a origem do cosmo, pois o hidrogênio formou-se nos primeiros minutos, vejo os sóis anteriores aos nossos em relação aos átomos de carbono, vejo os primórdios da Terra com a formação das macromoléculas, vejo o aparecimento da vida, o desenvolvimento do mundo vegetal, da vinha selvagem, os progressos da técnica no controle eletrônico da fermentação, da temperatura etc.”</a:t>
            </a:r>
          </a:p>
          <a:p>
            <a:pPr algn="l" defTabSz="1756192">
              <a:spcBef>
                <a:spcPts val="1100"/>
              </a:spcBef>
              <a:defRPr sz="5346">
                <a:solidFill>
                  <a:srgbClr val="000000"/>
                </a:solidFill>
              </a:defRPr>
            </a:pPr>
            <a:br/>
          </a:p>
          <a:p>
            <a:pPr algn="l" defTabSz="1756192">
              <a:spcBef>
                <a:spcPts val="1100"/>
              </a:spcBef>
              <a:defRPr sz="5346">
                <a:solidFill>
                  <a:srgbClr val="000000"/>
                </a:solidFill>
              </a:defRPr>
            </a:pPr>
            <a:r>
              <a:t> </a:t>
            </a:r>
          </a:p>
          <a:p>
            <a:pPr algn="l" defTabSz="1756192">
              <a:spcBef>
                <a:spcPts val="1100"/>
              </a:spcBef>
              <a:defRPr sz="5346">
                <a:solidFill>
                  <a:srgbClr val="000000"/>
                </a:solidFill>
              </a:defRPr>
            </a:pPr>
            <a:br/>
            <a:br/>
          </a:p>
        </p:txBody>
      </p:sp>
      <p:pic>
        <p:nvPicPr>
          <p:cNvPr id="194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2" y="0"/>
            <a:ext cx="2969656" cy="2681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Slide 1.m4a" descr="Slide 1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471400" y="7112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85021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ubtítulo 2"/>
          <p:cNvSpPr txBox="1"/>
          <p:nvPr>
            <p:ph type="body" idx="1"/>
          </p:nvPr>
        </p:nvSpPr>
        <p:spPr>
          <a:xfrm>
            <a:off x="4271118" y="4503632"/>
            <a:ext cx="15841762" cy="11343789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1200"/>
              </a:spcBef>
              <a:defRPr sz="5600">
                <a:solidFill>
                  <a:srgbClr val="000000"/>
                </a:solidFill>
              </a:defRPr>
            </a:pPr>
            <a:r>
              <a:t>Este relato, que está registrado em um diálogo entre Edgar Morin (sociólogo) e Boris Cyrulnik (neurologista), é um convite para restaurar nossa conexão com a Vida, com tudo quanto nos rodeia como sendo fruto ou resultado de uma série de conexões e interconexões que expressam as potências infinitas das energias presentes no universo. </a:t>
            </a:r>
          </a:p>
          <a:p>
            <a:pPr algn="l">
              <a:spcBef>
                <a:spcPts val="1200"/>
              </a:spcBef>
              <a:defRPr sz="5600">
                <a:solidFill>
                  <a:srgbClr val="000000"/>
                </a:solidFill>
              </a:defRPr>
            </a:pPr>
            <a:br/>
          </a:p>
        </p:txBody>
      </p:sp>
      <p:pic>
        <p:nvPicPr>
          <p:cNvPr id="198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2" y="0"/>
            <a:ext cx="2969656" cy="2681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lide 2.m4a" descr="Slide 2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446000" y="7112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0895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ubtítulo 2"/>
          <p:cNvSpPr txBox="1"/>
          <p:nvPr>
            <p:ph type="body" idx="1"/>
          </p:nvPr>
        </p:nvSpPr>
        <p:spPr>
          <a:xfrm>
            <a:off x="4271118" y="3541166"/>
            <a:ext cx="15841762" cy="9142464"/>
          </a:xfrm>
          <a:prstGeom prst="rect">
            <a:avLst/>
          </a:prstGeom>
        </p:spPr>
        <p:txBody>
          <a:bodyPr/>
          <a:lstStyle>
            <a:lvl1pPr algn="l">
              <a:spcBef>
                <a:spcPts val="1200"/>
              </a:spcBef>
              <a:defRPr sz="5600">
                <a:solidFill>
                  <a:srgbClr val="000000"/>
                </a:solidFill>
              </a:defRPr>
            </a:lvl1pPr>
          </a:lstStyle>
          <a:p>
            <a:pPr/>
            <a:r>
              <a:t>Perceber essa conexão requer primeiro a conexão comigo mesmo, com a integridade de meu ser e estar nesse mundo. Do meu corpo com a sua sabedoria funcional, da minha vitalidade que se regenera em cada respiração, e da minha mente com suas capacidades de criar e oferecer significados às experiências armazenadas na memória e às aspirações que me orientam para o futuro.</a:t>
            </a:r>
          </a:p>
        </p:txBody>
      </p:sp>
      <p:pic>
        <p:nvPicPr>
          <p:cNvPr id="202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2" y="0"/>
            <a:ext cx="2969656" cy="2681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Slide3.m4a" descr="Slide3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446000" y="7112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7375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ubtítulo 2"/>
          <p:cNvSpPr txBox="1"/>
          <p:nvPr>
            <p:ph type="body" idx="1"/>
          </p:nvPr>
        </p:nvSpPr>
        <p:spPr>
          <a:xfrm>
            <a:off x="4271118" y="3709194"/>
            <a:ext cx="15841762" cy="12376305"/>
          </a:xfrm>
          <a:prstGeom prst="rect">
            <a:avLst/>
          </a:prstGeom>
        </p:spPr>
        <p:txBody>
          <a:bodyPr/>
          <a:lstStyle/>
          <a:p>
            <a:pPr algn="l" defTabSz="1682494">
              <a:spcBef>
                <a:spcPts val="1200"/>
              </a:spcBef>
              <a:defRPr sz="5000">
                <a:solidFill>
                  <a:srgbClr val="000000"/>
                </a:solidFill>
              </a:defRPr>
            </a:pPr>
            <a:r>
              <a:t>Aprender a viver na simplicidade e profundidade de conexão com a realidade que nos rodeia expande a consciência e nos liberta do autoconfinamento egocêntrico que rumina erva seca e ignora outras fontes nutrientes aliadas ao impulso natural de querer ser e querer conhecer - valores universais que tecem uma maneira de viver junto, de enfrentar as dificuldades e de realizar alguns sonhos.</a:t>
            </a:r>
          </a:p>
          <a:p>
            <a:pPr algn="l" defTabSz="1682494">
              <a:spcBef>
                <a:spcPts val="1200"/>
              </a:spcBef>
              <a:defRPr sz="5000">
                <a:solidFill>
                  <a:srgbClr val="000000"/>
                </a:solidFill>
              </a:defRPr>
            </a:pPr>
            <a:br/>
          </a:p>
          <a:p>
            <a:pPr algn="l" defTabSz="1682494">
              <a:spcBef>
                <a:spcPts val="1200"/>
              </a:spcBef>
              <a:defRPr sz="5000">
                <a:solidFill>
                  <a:srgbClr val="000000"/>
                </a:solidFill>
              </a:defRPr>
            </a:pPr>
            <a:r>
              <a:t>Vamos experimentar isso?</a:t>
            </a:r>
          </a:p>
          <a:p>
            <a:pPr algn="l" defTabSz="1682494">
              <a:spcBef>
                <a:spcPts val="1200"/>
              </a:spcBef>
              <a:defRPr sz="5000">
                <a:solidFill>
                  <a:srgbClr val="000000"/>
                </a:solidFill>
              </a:defRPr>
            </a:pPr>
            <a:br/>
          </a:p>
        </p:txBody>
      </p:sp>
      <p:pic>
        <p:nvPicPr>
          <p:cNvPr id="206" name="Imagem 3" descr="Imagem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2" y="0"/>
            <a:ext cx="2969656" cy="2681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lide 4.m4a" descr="Slide 4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446000" y="7112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4958" fill="hold"/>
                                        <p:tgtEl>
                                          <p:spTgt spid="2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ítulo 3"/>
          <p:cNvSpPr txBox="1"/>
          <p:nvPr>
            <p:ph type="title"/>
          </p:nvPr>
        </p:nvSpPr>
        <p:spPr>
          <a:xfrm>
            <a:off x="5313217" y="4104409"/>
            <a:ext cx="13736784" cy="2875036"/>
          </a:xfrm>
          <a:prstGeom prst="rect">
            <a:avLst/>
          </a:prstGeom>
        </p:spPr>
        <p:txBody>
          <a:bodyPr/>
          <a:lstStyle>
            <a:lvl1pPr defTabSz="877823">
              <a:defRPr sz="10943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CORPO PARA MIM É ...</a:t>
            </a:r>
          </a:p>
        </p:txBody>
      </p:sp>
      <p:sp>
        <p:nvSpPr>
          <p:cNvPr id="210" name="Subtítulo 4"/>
          <p:cNvSpPr txBox="1"/>
          <p:nvPr>
            <p:ph type="body" sz="quarter" idx="1"/>
          </p:nvPr>
        </p:nvSpPr>
        <p:spPr>
          <a:xfrm>
            <a:off x="5334000" y="7117557"/>
            <a:ext cx="13716000" cy="248364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1" name="Imagem 3" descr="Imagem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2" y="0"/>
            <a:ext cx="2969656" cy="2681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ítulo 3"/>
          <p:cNvSpPr txBox="1"/>
          <p:nvPr>
            <p:ph type="title"/>
          </p:nvPr>
        </p:nvSpPr>
        <p:spPr>
          <a:xfrm>
            <a:off x="3048000" y="3398044"/>
            <a:ext cx="18288000" cy="3581401"/>
          </a:xfrm>
          <a:prstGeom prst="rect">
            <a:avLst/>
          </a:prstGeom>
        </p:spPr>
        <p:txBody>
          <a:bodyPr/>
          <a:lstStyle/>
          <a:p>
            <a:pPr defTabSz="1408175">
              <a:defRPr sz="8316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defRPr>
            </a:pPr>
            <a:r>
              <a:t>O CORPO NÃO É </a:t>
            </a:r>
            <a:br/>
            <a:r>
              <a:t>UM OBJETO NO ESPAÇO, </a:t>
            </a:r>
            <a:br/>
            <a:r>
              <a:t>MAS UM PROCESSO NO TEMPO</a:t>
            </a:r>
          </a:p>
        </p:txBody>
      </p:sp>
      <p:sp>
        <p:nvSpPr>
          <p:cNvPr id="214" name="Subtítulo 4"/>
          <p:cNvSpPr txBox="1"/>
          <p:nvPr>
            <p:ph type="body" sz="quarter" idx="1"/>
          </p:nvPr>
        </p:nvSpPr>
        <p:spPr>
          <a:xfrm>
            <a:off x="5479472" y="8842449"/>
            <a:ext cx="13716001" cy="2483642"/>
          </a:xfrm>
          <a:prstGeom prst="rect">
            <a:avLst/>
          </a:prstGeom>
        </p:spPr>
        <p:txBody>
          <a:bodyPr/>
          <a:lstStyle>
            <a:lvl1pPr>
              <a:defRPr sz="5600">
                <a:solidFill>
                  <a:srgbClr val="000000"/>
                </a:solidFill>
              </a:defRPr>
            </a:lvl1pPr>
          </a:lstStyle>
          <a:p>
            <a:pPr/>
            <a:r>
              <a:t>STANLEY KELEMAN</a:t>
            </a:r>
          </a:p>
        </p:txBody>
      </p:sp>
      <p:pic>
        <p:nvPicPr>
          <p:cNvPr id="215" name="Imagem 3" descr="Imagem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2" y="0"/>
            <a:ext cx="2969656" cy="26815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0" y="2728696"/>
            <a:ext cx="18252000" cy="8298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